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0C914-7046-F79D-32E9-E49C1A33A2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30FC8B-F107-4EDC-CE2D-5A35EF11B7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A5701-7612-5DBB-6B40-DF2E365A2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ED4F6-4A85-4F9B-B7A0-D1999CAB038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6BE3B-B128-0873-E11C-015428774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4D36A-B290-C356-8DDE-AEC2027D9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01F8-23AF-4E1E-955D-96AC1B922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7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2CE49-5CE8-9D2A-077B-EC53AB77D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07A356-8024-9399-0584-D5573F2D21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27D5BD-74EB-988E-1CAE-C0CF6F28C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ED4F6-4A85-4F9B-B7A0-D1999CAB038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1FDA0-0428-443A-924D-DE0065688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4E402-9E04-2A11-2008-858770710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01F8-23AF-4E1E-955D-96AC1B922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9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CD6A42-1275-2E29-A564-5787514448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808794-370D-ED5B-1D1D-DDB33FDCE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F49E4-E094-6E50-4322-CA92CCF0B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ED4F6-4A85-4F9B-B7A0-D1999CAB038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95D6D1-D58B-B47B-F611-945674FD4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0B3BD-78B3-F08B-3860-F89278F0B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01F8-23AF-4E1E-955D-96AC1B922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537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7DC88-4F7F-147D-E310-640D936E8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5DF4B-7AD2-8A3C-82C5-100E8F11D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3BD01-FA0C-5B02-CCB5-F74C95789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ED4F6-4A85-4F9B-B7A0-D1999CAB038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184EF-448C-128C-495D-E77CE4A9B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2A67D-ED8C-97CA-0EAD-5DAC0B1C6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01F8-23AF-4E1E-955D-96AC1B922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4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FC68E-828D-CFB3-40B1-380665113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1E2214-244E-30FC-ED9C-EBE473971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56275-A1B4-C55D-1AB5-7B60B5EF8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ED4F6-4A85-4F9B-B7A0-D1999CAB038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6691C-ADC7-E4EC-68D4-6CFC5D567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3277B-F030-9737-B56C-179B94C45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01F8-23AF-4E1E-955D-96AC1B922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9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FE261-B9BB-48AA-4D1E-24D4A0085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818D6-79CD-AEC9-0FC4-7B3652E3B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5D279D-3BE9-0E63-1E8E-208876A0B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70F72-5ACB-FDEF-0642-E027C1933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ED4F6-4A85-4F9B-B7A0-D1999CAB038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1A6ED8-9F61-D431-1AF7-AB502EB8E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517E54-1343-9D41-0886-22DD89E92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01F8-23AF-4E1E-955D-96AC1B922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98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84552-168B-DBA7-3C37-1B9EAFD6D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DF376D-258E-F07A-A93E-679DA47EB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DF24F7-9AA7-0408-1734-6EE84E8A44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497FF-61AE-F25C-3784-FC5D687766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A60CF1-7313-A0A3-119E-5DCEC8E67B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E31F01-E70D-989D-9D92-6E97C7413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ED4F6-4A85-4F9B-B7A0-D1999CAB038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F9BD39-2B6F-E3E8-881A-7C4D2DF26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8FDA92-5CEA-940D-0EB9-F0237BB6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01F8-23AF-4E1E-955D-96AC1B922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23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EB78D-2408-3BFA-FC4F-B42983D91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F0A738-3971-9E43-6BB7-B2DA0540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ED4F6-4A85-4F9B-B7A0-D1999CAB038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E08601-E5E2-07C1-DC8B-423B623C0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45181D-3C5F-6F90-8353-41C40F5BF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01F8-23AF-4E1E-955D-96AC1B922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4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B26AC5-693B-3757-1BB5-1B48BB2B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ED4F6-4A85-4F9B-B7A0-D1999CAB038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2DE521-ADE3-B238-B5C7-2A987DDF2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36E225-77DE-1BD3-771D-A572A010E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01F8-23AF-4E1E-955D-96AC1B922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3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DEEC7-5724-C031-CCED-CBC2DF7B3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D6746-47FD-25B0-E739-35337343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EA1CB0-79D3-2543-1462-EABDB90FC0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B8975-6AA6-05F3-E873-16E0B4D19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ED4F6-4A85-4F9B-B7A0-D1999CAB038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12BF2-CBE0-1535-DDCF-039B42181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40CF84-BE09-AFA9-00CF-8595A9C3B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01F8-23AF-4E1E-955D-96AC1B922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32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3265A-0415-1049-EDA6-8F720E905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7AA48B-AD25-02B9-C192-2161ADD25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14CD81-28B3-B6EC-4CF9-76E27B048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9B4A7-EC50-44DE-41F8-61F747339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ED4F6-4A85-4F9B-B7A0-D1999CAB038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5A33BF-1E64-CB00-C334-D0BC6911E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670F72-8C4B-B9F3-E2F2-304AA1292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01F8-23AF-4E1E-955D-96AC1B922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6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F12C3D-AC38-726F-F4C4-06A9E2E0B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947553-0DD3-2012-C1A6-4F478C929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04573-C6A5-3D83-0E40-0727C516B2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2ED4F6-4A85-4F9B-B7A0-D1999CAB038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044C2D-C1B9-BC00-296E-3DFDDE4A25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1ADA6-A43E-7448-0EB8-43B468D5EA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0F01F8-23AF-4E1E-955D-96AC1B922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4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E893A0-00D0-5599-A8A2-891B52D14EF4}"/>
              </a:ext>
            </a:extLst>
          </p:cNvPr>
          <p:cNvSpPr txBox="1"/>
          <p:nvPr/>
        </p:nvSpPr>
        <p:spPr>
          <a:xfrm>
            <a:off x="903919" y="694269"/>
            <a:ext cx="7173299" cy="11206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819302">
              <a:lnSpc>
                <a:spcPct val="80000"/>
              </a:lnSpc>
            </a:pPr>
            <a:r>
              <a:rPr lang="en-US" sz="4480" b="1" kern="1200">
                <a:solidFill>
                  <a:srgbClr val="101214"/>
                </a:solidFill>
                <a:latin typeface="Owners" panose="02010503030101060104" pitchFamily="2" charset="0"/>
                <a:ea typeface="+mn-ea"/>
                <a:cs typeface="+mn-cs"/>
              </a:rPr>
              <a:t>Transform Your Website Into a Lead Generation Powerhouse.</a:t>
            </a:r>
            <a:endParaRPr lang="en-ID" sz="5000" b="1">
              <a:solidFill>
                <a:srgbClr val="101214"/>
              </a:solidFill>
              <a:latin typeface="Owners" panose="02010503030101060104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2414C8-12CF-6C95-1A0B-A823B5D3335D}"/>
              </a:ext>
            </a:extLst>
          </p:cNvPr>
          <p:cNvSpPr txBox="1"/>
          <p:nvPr/>
        </p:nvSpPr>
        <p:spPr>
          <a:xfrm>
            <a:off x="903919" y="2663318"/>
            <a:ext cx="3342441" cy="12618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819302">
              <a:spcAft>
                <a:spcPts val="717"/>
              </a:spcAft>
            </a:pPr>
            <a:r>
              <a:rPr lang="en-US" sz="1792" b="1" dirty="0">
                <a:solidFill>
                  <a:srgbClr val="423F3E"/>
                </a:solidFill>
                <a:latin typeface="Jost" pitchFamily="2" charset="0"/>
              </a:rPr>
              <a:t>Who’s Visiting &amp; What They’re Viewing</a:t>
            </a:r>
          </a:p>
          <a:p>
            <a:pPr defTabSz="819302">
              <a:spcAft>
                <a:spcPts val="717"/>
              </a:spcAft>
            </a:pPr>
            <a:r>
              <a:rPr lang="en-US" sz="1344" dirty="0">
                <a:solidFill>
                  <a:srgbClr val="423F3E"/>
                </a:solidFill>
                <a:latin typeface="Jost" pitchFamily="2" charset="0"/>
              </a:rPr>
              <a:t>Get details like Name, Address, Email, Gender, and more. Plus, see exactly which pages they’re viewing, and how many times.</a:t>
            </a:r>
            <a:endParaRPr lang="en-US" sz="1344" kern="1200" dirty="0">
              <a:solidFill>
                <a:srgbClr val="423F3E"/>
              </a:solidFill>
              <a:latin typeface="Jost" pitchFamily="2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C966B0-6E8E-BCE8-7C26-BAA8159F7470}"/>
              </a:ext>
            </a:extLst>
          </p:cNvPr>
          <p:cNvSpPr txBox="1"/>
          <p:nvPr/>
        </p:nvSpPr>
        <p:spPr>
          <a:xfrm>
            <a:off x="4502599" y="4522766"/>
            <a:ext cx="3342441" cy="986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819302">
              <a:spcAft>
                <a:spcPts val="717"/>
              </a:spcAft>
            </a:pPr>
            <a:r>
              <a:rPr lang="en-US" sz="1792" b="1" kern="1200" dirty="0">
                <a:solidFill>
                  <a:srgbClr val="423F3E"/>
                </a:solidFill>
                <a:latin typeface="Jost" pitchFamily="2" charset="0"/>
                <a:ea typeface="+mn-ea"/>
                <a:cs typeface="+mn-cs"/>
              </a:rPr>
              <a:t>Visitor Data Available 24/7/365</a:t>
            </a:r>
          </a:p>
          <a:p>
            <a:pPr defTabSz="819302"/>
            <a:r>
              <a:rPr lang="en-US" sz="1344" dirty="0">
                <a:solidFill>
                  <a:srgbClr val="423F3E"/>
                </a:solidFill>
                <a:latin typeface="Jost" pitchFamily="2" charset="0"/>
              </a:rPr>
              <a:t>All visitor data is seamlessly integrated into your </a:t>
            </a:r>
            <a:r>
              <a:rPr lang="en-US" sz="1344" dirty="0" err="1">
                <a:solidFill>
                  <a:srgbClr val="423F3E"/>
                </a:solidFill>
                <a:latin typeface="Jost" pitchFamily="2" charset="0"/>
              </a:rPr>
              <a:t>Inugo</a:t>
            </a:r>
            <a:r>
              <a:rPr lang="en-US" sz="1344" dirty="0">
                <a:solidFill>
                  <a:srgbClr val="423F3E"/>
                </a:solidFill>
                <a:latin typeface="Jost" pitchFamily="2" charset="0"/>
              </a:rPr>
              <a:t> CRM, accessible and downloadable anytime.</a:t>
            </a:r>
            <a:endParaRPr lang="en-US" sz="1500" dirty="0">
              <a:solidFill>
                <a:srgbClr val="423F3E"/>
              </a:solidFill>
              <a:latin typeface="Jost" pitchFamily="2" charset="0"/>
              <a:ea typeface="Jost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814877-7182-A6DC-1962-6B6A945D65E2}"/>
              </a:ext>
            </a:extLst>
          </p:cNvPr>
          <p:cNvSpPr txBox="1"/>
          <p:nvPr/>
        </p:nvSpPr>
        <p:spPr>
          <a:xfrm>
            <a:off x="4502599" y="2663318"/>
            <a:ext cx="3342441" cy="13998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819302">
              <a:spcAft>
                <a:spcPts val="717"/>
              </a:spcAft>
            </a:pPr>
            <a:r>
              <a:rPr lang="en-US" sz="1792" b="1" kern="1200" dirty="0">
                <a:solidFill>
                  <a:srgbClr val="423F3E"/>
                </a:solidFill>
                <a:latin typeface="Jost" pitchFamily="2" charset="0"/>
                <a:ea typeface="+mn-ea"/>
                <a:cs typeface="+mn-cs"/>
              </a:rPr>
              <a:t>Automated Outreach </a:t>
            </a:r>
          </a:p>
          <a:p>
            <a:pPr defTabSz="819302"/>
            <a:r>
              <a:rPr lang="en-US" sz="1344" dirty="0">
                <a:solidFill>
                  <a:srgbClr val="423F3E"/>
                </a:solidFill>
                <a:latin typeface="Jost" pitchFamily="2" charset="0"/>
              </a:rPr>
              <a:t>Send visitors 1-3 personalized emails about your organization starting the next day.</a:t>
            </a:r>
          </a:p>
          <a:p>
            <a:pPr defTabSz="819302"/>
            <a:endParaRPr lang="en-US" sz="1344" dirty="0">
              <a:solidFill>
                <a:srgbClr val="423F3E"/>
              </a:solidFill>
              <a:latin typeface="Jost" pitchFamily="2" charset="0"/>
            </a:endParaRPr>
          </a:p>
          <a:p>
            <a:pPr defTabSz="819302"/>
            <a:r>
              <a:rPr lang="en-US" sz="1344" dirty="0">
                <a:solidFill>
                  <a:srgbClr val="423F3E"/>
                </a:solidFill>
                <a:latin typeface="Jost" pitchFamily="2" charset="0"/>
              </a:rPr>
              <a:t>Help your customers understand what sets your organization apart in your industry.</a:t>
            </a:r>
            <a:endParaRPr lang="en-US" sz="1500" dirty="0">
              <a:solidFill>
                <a:srgbClr val="423F3E"/>
              </a:solidFill>
              <a:latin typeface="Jost" pitchFamily="2" charset="0"/>
              <a:ea typeface="Jost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A91AEB-49C9-AFEE-96FF-3FB132EE2045}"/>
              </a:ext>
            </a:extLst>
          </p:cNvPr>
          <p:cNvSpPr txBox="1"/>
          <p:nvPr/>
        </p:nvSpPr>
        <p:spPr>
          <a:xfrm>
            <a:off x="903919" y="4522766"/>
            <a:ext cx="3342441" cy="7868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819302">
              <a:spcAft>
                <a:spcPts val="717"/>
              </a:spcAft>
            </a:pPr>
            <a:r>
              <a:rPr lang="en-US" sz="1792" b="1" kern="1200" dirty="0">
                <a:solidFill>
                  <a:srgbClr val="423F3E"/>
                </a:solidFill>
                <a:latin typeface="Jost" pitchFamily="2" charset="0"/>
                <a:ea typeface="+mn-ea"/>
                <a:cs typeface="+mn-cs"/>
              </a:rPr>
              <a:t>Better Qualified Leads</a:t>
            </a:r>
          </a:p>
          <a:p>
            <a:pPr defTabSz="819302"/>
            <a:r>
              <a:rPr lang="en-US" sz="1344" kern="1200" dirty="0">
                <a:solidFill>
                  <a:srgbClr val="423F3E"/>
                </a:solidFill>
                <a:latin typeface="Jost" pitchFamily="2" charset="0"/>
                <a:ea typeface="+mn-ea"/>
                <a:cs typeface="+mn-cs"/>
              </a:rPr>
              <a:t>Set up to 10 unique filters to turn your leads into high-quality opportunities.</a:t>
            </a:r>
            <a:endParaRPr lang="en-US" sz="1500" dirty="0">
              <a:solidFill>
                <a:srgbClr val="423F3E"/>
              </a:solidFill>
              <a:latin typeface="Jost" pitchFamily="2" charset="0"/>
              <a:ea typeface="Jost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950F15-2D9A-80BA-A8F1-1D5F71FF5E99}"/>
              </a:ext>
            </a:extLst>
          </p:cNvPr>
          <p:cNvSpPr/>
          <p:nvPr/>
        </p:nvSpPr>
        <p:spPr>
          <a:xfrm>
            <a:off x="903919" y="1971389"/>
            <a:ext cx="3854348" cy="77545"/>
          </a:xfrm>
          <a:prstGeom prst="rect">
            <a:avLst/>
          </a:prstGeom>
          <a:solidFill>
            <a:srgbClr val="ED422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10" name="Picture 9" descr="A person holding a computer">
            <a:extLst>
              <a:ext uri="{FF2B5EF4-FFF2-40B4-BE49-F238E27FC236}">
                <a16:creationId xmlns:a16="http://schemas.microsoft.com/office/drawing/2014/main" id="{AC404B67-103E-2A5C-2843-224974CAAA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574" y="737556"/>
            <a:ext cx="3510548" cy="5451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91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6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6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6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6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108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Jost</vt:lpstr>
      <vt:lpstr>Owners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Mary Ellen Tennant</dc:creator>
  <cp:lastModifiedBy>Mary Ellen Tennant</cp:lastModifiedBy>
  <cp:revision>2</cp:revision>
  <dcterms:created xsi:type="dcterms:W3CDTF">2024-08-01T00:07:53Z</dcterms:created>
  <dcterms:modified xsi:type="dcterms:W3CDTF">2024-08-06T23:17:09Z</dcterms:modified>
</cp:coreProperties>
</file>