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EFDD-0FA5-E56D-5EC2-5561056D3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D638C4-AF83-13EF-D124-234596E8E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3B231-16D6-94C5-24BD-39C3B2D9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CCD34-837C-07AA-D8B1-A3EFBE935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BF7A2-2AB4-6BCF-6035-A375C2F0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4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AECE2-C3A6-7541-7E9F-0731982AD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610C4-DA02-EF3E-CDEF-4BAEA3135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E5441-5513-2EB5-A3D2-00FFB65F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BE0AD-C342-1F76-EDE6-B93F4B0F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A20F-896B-BE1A-B899-3ED87AF4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5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32288-70FB-F72A-4D0C-596FDDA4F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67567B-8486-2ABE-8AA9-BBE5CD35E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65BB2-B620-570C-F89A-761BAD56B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9BC16-0701-5B34-C063-94D16F96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EFD18-4349-0BF4-56D8-1E322F23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6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9DEE-5DC5-7B1E-BA0F-881884296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DCB68-585C-903C-A270-38A35D9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388F8-3CA1-BBE4-EB30-DD1D25BF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D22A3-F8A0-F99E-1186-35B8D70B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7B76F-A18B-95F0-0DEF-8499BC24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18F53-DD98-183A-77E0-5294D28C9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95222-6BB1-135A-5F0F-C81CFF225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0888F-B8DC-1257-985E-B722CAFE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08999-A44F-B02E-2B22-59470498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C7B44-4467-6F61-6023-7FCDCFFD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6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FAF4-F282-2D3E-938E-EFF8FE55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5093-A159-DAC0-D51E-47CE7D9C5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8D3D7-9BAA-5298-7630-BD4350905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E8E9A-FCC1-8CF4-EAB2-DBCCB4C6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0A565-C0AE-5C4A-E51F-CEB985A2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A0F9B-195C-6273-8D9B-8B6F599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6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F70E9-F53B-3A3E-4F06-48E29A80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423D7-E77A-C88E-07DC-C3C304342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6EC48-3F90-05B2-24DE-FB24AD24F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E5FE8F-44C2-BDC4-E202-5930A0569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CB441-F79D-80BA-2C0D-7531C4F4E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FBB01B-CDCA-2F90-BC33-C261DE46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22FB50-67FE-D94F-DE81-7BA3EBF3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30B3F-ADFD-3DFE-E1B7-C31CDC93A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9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028C-0724-8FF0-5DA9-E4CC1AEE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9D022-81C3-A3D5-9A9A-1CAC61A7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26B57-FA16-E847-DBB9-D20B8BAC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7B712-4ECE-5BF1-8D1E-7C1B04B6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6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CE643A-17FE-1D87-6DD8-21731805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88954B-394D-0725-B291-CEED63C5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14EA6-BE2E-B7AA-39CC-042B610D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CC1F5-DAD8-D697-97D4-B6ABD03D6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3093A-F7C0-BB10-A336-595C918AC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94598-82E4-713F-B813-53A3AB9E6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B86D1-E372-49CF-D33F-129D2F91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7B1EB5-417D-C31F-F87F-EA37D931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6D9AB-C4D9-6700-6910-F8B772BB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4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D4D65-F113-8351-FE3D-1A5537B8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574C19-5B1D-E448-38B1-590E6F45B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8B40C7-6FDD-2897-B713-02DB219BC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57736-3F3E-574B-8B9B-1A242069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7F132-D463-1221-3E9B-25F21747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D9F68-4A7F-6184-D603-BED86B80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2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544ECF-77AD-A491-0EC5-1A31E5EE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0114-0845-709F-FA6A-C2DB96771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FB7E8-6AF2-2B20-147B-4D833FE3D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1DE8E7-9407-4DD3-AB82-0EA4AB94A48C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1865A-0748-B7F9-AD7F-76E26CF412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A344B-4781-F3A2-6E1E-EB7AD19BA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78FFE-AB7A-400F-8929-B21D728A5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B9C006-295F-EDC9-58D7-29485387B700}"/>
              </a:ext>
            </a:extLst>
          </p:cNvPr>
          <p:cNvSpPr txBox="1"/>
          <p:nvPr/>
        </p:nvSpPr>
        <p:spPr>
          <a:xfrm>
            <a:off x="684001" y="684000"/>
            <a:ext cx="9098911" cy="1269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5000" b="1" dirty="0">
                <a:solidFill>
                  <a:srgbClr val="101214"/>
                </a:solidFill>
                <a:latin typeface="Owners" panose="02010503030101060104" pitchFamily="2" charset="0"/>
              </a:rPr>
              <a:t>The Visitor IQ Process: Maximizing Lead Conversion</a:t>
            </a:r>
            <a:endParaRPr lang="en-ID" sz="5000" b="1" dirty="0">
              <a:solidFill>
                <a:srgbClr val="101214"/>
              </a:solidFill>
              <a:latin typeface="Owners" panose="02010503030101060104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418104-FFB4-BF07-1741-D583BE068BA2}"/>
              </a:ext>
            </a:extLst>
          </p:cNvPr>
          <p:cNvSpPr/>
          <p:nvPr/>
        </p:nvSpPr>
        <p:spPr>
          <a:xfrm flipV="1">
            <a:off x="684001" y="1934308"/>
            <a:ext cx="5762066" cy="45719"/>
          </a:xfrm>
          <a:prstGeom prst="rect">
            <a:avLst/>
          </a:prstGeom>
          <a:solidFill>
            <a:srgbClr val="ED42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2595B3-ABD0-1814-49E7-BF41B9B1E416}"/>
              </a:ext>
            </a:extLst>
          </p:cNvPr>
          <p:cNvSpPr txBox="1"/>
          <p:nvPr/>
        </p:nvSpPr>
        <p:spPr>
          <a:xfrm>
            <a:off x="684001" y="3655715"/>
            <a:ext cx="1980000" cy="18569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b="1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Collect</a:t>
            </a:r>
            <a:endParaRPr lang="en-US" sz="2000" b="1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  <a:p>
            <a:r>
              <a:rPr lang="en-US" sz="1400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A person visits your website, triggering Visitor IQ's data capture and identification. Providing a rich understanding of your visitors' behavior and intent.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8B54E2-0FFD-0E15-4A9F-E9774C37A865}"/>
              </a:ext>
            </a:extLst>
          </p:cNvPr>
          <p:cNvSpPr txBox="1"/>
          <p:nvPr/>
        </p:nvSpPr>
        <p:spPr>
          <a:xfrm>
            <a:off x="2940000" y="3655715"/>
            <a:ext cx="1980000" cy="18569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b="1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Analyze</a:t>
            </a:r>
            <a:endParaRPr lang="en-US" sz="2000" b="1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  <a:p>
            <a:r>
              <a:rPr lang="en-US" sz="1400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The platform's powerful algorithms analyze the collected data, identifying valuable leads and filtering out irrelevant traffic, such as bots and automated systems.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9AE424-BFD8-1A81-A58B-4CC29F11A1D4}"/>
              </a:ext>
            </a:extLst>
          </p:cNvPr>
          <p:cNvSpPr txBox="1"/>
          <p:nvPr/>
        </p:nvSpPr>
        <p:spPr>
          <a:xfrm>
            <a:off x="5195999" y="3655715"/>
            <a:ext cx="1980000" cy="18569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b="1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Integrate</a:t>
            </a:r>
            <a:endParaRPr lang="en-US" sz="2000" b="1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  <a:p>
            <a:r>
              <a:rPr lang="en-US" sz="1400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Visitor IQ seamlessly integrates with your CRM system, automatically updating visitor details and ensuring a streamlined lead management process.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1D7B37-9058-9B86-2DB9-2D5A212CE601}"/>
              </a:ext>
            </a:extLst>
          </p:cNvPr>
          <p:cNvSpPr txBox="1"/>
          <p:nvPr/>
        </p:nvSpPr>
        <p:spPr>
          <a:xfrm>
            <a:off x="7451998" y="3655715"/>
            <a:ext cx="1980000" cy="22878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b="1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Engage</a:t>
            </a:r>
            <a:endParaRPr lang="en-US" sz="2000" b="1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  <a:p>
            <a:r>
              <a:rPr lang="en-US" sz="1400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Based on the insights gathered, Visitor IQ initiates personalized email outreach and nurturing campaigns, effectively engaging with your identified leads and driving them further down the sales funnel.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81815CA-F601-6516-7759-CE6148249DA9}"/>
              </a:ext>
            </a:extLst>
          </p:cNvPr>
          <p:cNvSpPr/>
          <p:nvPr/>
        </p:nvSpPr>
        <p:spPr>
          <a:xfrm>
            <a:off x="1506001" y="3040700"/>
            <a:ext cx="1260000" cy="108000"/>
          </a:xfrm>
          <a:prstGeom prst="rightArrow">
            <a:avLst>
              <a:gd name="adj1" fmla="val 32361"/>
              <a:gd name="adj2" fmla="val 8821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F3830910-67F0-618A-854A-EF09ED0CC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0001" y="2770700"/>
            <a:ext cx="648000" cy="6480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49875C5A-C18C-678C-1E30-22A0DFA8E5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4001" y="2770700"/>
            <a:ext cx="648000" cy="648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B7384F3D-3D54-233E-B9A3-3A0AAEB782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96001" y="2770700"/>
            <a:ext cx="648000" cy="64800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9838D428-163C-5D65-7786-72AAE8FB99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51998" y="2770700"/>
            <a:ext cx="648000" cy="6480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2994051-F05B-509F-7056-0433FA3F099C}"/>
              </a:ext>
            </a:extLst>
          </p:cNvPr>
          <p:cNvSpPr txBox="1"/>
          <p:nvPr/>
        </p:nvSpPr>
        <p:spPr>
          <a:xfrm>
            <a:off x="9707999" y="3655715"/>
            <a:ext cx="180000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b="1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Send</a:t>
            </a:r>
            <a:endParaRPr lang="en-US" sz="2000" b="1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  <a:p>
            <a:r>
              <a:rPr lang="en-US" sz="1400" dirty="0">
                <a:solidFill>
                  <a:srgbClr val="423F3E"/>
                </a:solidFill>
                <a:latin typeface="Jost" pitchFamily="2" charset="0"/>
                <a:ea typeface="Jost" pitchFamily="2" charset="0"/>
              </a:rPr>
              <a:t>Export the data for use by your organization or send it to a mailing vendor for postcard processing.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437B440E-B9E3-E495-9C5E-E46389043D04}"/>
              </a:ext>
            </a:extLst>
          </p:cNvPr>
          <p:cNvSpPr/>
          <p:nvPr/>
        </p:nvSpPr>
        <p:spPr>
          <a:xfrm>
            <a:off x="3762001" y="3040700"/>
            <a:ext cx="1260000" cy="108000"/>
          </a:xfrm>
          <a:prstGeom prst="rightArrow">
            <a:avLst>
              <a:gd name="adj1" fmla="val 32361"/>
              <a:gd name="adj2" fmla="val 8821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3D3BD38-1995-C629-B78F-30B2A95657F2}"/>
              </a:ext>
            </a:extLst>
          </p:cNvPr>
          <p:cNvSpPr/>
          <p:nvPr/>
        </p:nvSpPr>
        <p:spPr>
          <a:xfrm>
            <a:off x="6018001" y="3040700"/>
            <a:ext cx="1260000" cy="108000"/>
          </a:xfrm>
          <a:prstGeom prst="rightArrow">
            <a:avLst>
              <a:gd name="adj1" fmla="val 32361"/>
              <a:gd name="adj2" fmla="val 8821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F4E79DF1-826B-6BC0-CB41-BDADE1B555ED}"/>
              </a:ext>
            </a:extLst>
          </p:cNvPr>
          <p:cNvSpPr/>
          <p:nvPr/>
        </p:nvSpPr>
        <p:spPr>
          <a:xfrm>
            <a:off x="8273997" y="3040700"/>
            <a:ext cx="1260000" cy="108000"/>
          </a:xfrm>
          <a:prstGeom prst="rightArrow">
            <a:avLst>
              <a:gd name="adj1" fmla="val 32361"/>
              <a:gd name="adj2" fmla="val 8821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9824F9BF-126E-FCF6-2B87-DCA1EB9429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707999" y="2770700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5639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6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6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6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6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6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6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6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6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6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6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/>
      <p:bldP spid="9" grpId="0"/>
      <p:bldP spid="10" grpId="0"/>
      <p:bldP spid="14" grpId="0"/>
      <p:bldP spid="15" grpId="0" animBg="1"/>
      <p:bldP spid="27" grpId="0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Jost</vt:lpstr>
      <vt:lpstr>Owners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Ellen Tennant</dc:creator>
  <cp:lastModifiedBy>Mary Ellen Tennant</cp:lastModifiedBy>
  <cp:revision>3</cp:revision>
  <dcterms:created xsi:type="dcterms:W3CDTF">2024-07-09T17:21:18Z</dcterms:created>
  <dcterms:modified xsi:type="dcterms:W3CDTF">2024-08-13T15:11:40Z</dcterms:modified>
</cp:coreProperties>
</file>